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388" autoAdjust="0"/>
  </p:normalViewPr>
  <p:slideViewPr>
    <p:cSldViewPr>
      <p:cViewPr varScale="1">
        <p:scale>
          <a:sx n="92" d="100"/>
          <a:sy n="92" d="100"/>
        </p:scale>
        <p:origin x="-22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302E-2673-4EC6-A576-F9CDDFA37C18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EB07-8CC0-4B8A-8A0D-036710E088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dirty="0" smtClean="0"/>
              <a:t>Legende: grün:</a:t>
            </a:r>
            <a:r>
              <a:rPr lang="de-DE" sz="1000" i="1" baseline="0" dirty="0" smtClean="0"/>
              <a:t> Netzwerkstrukturen; blau: Maßnahmen; rot: Erklärungen</a:t>
            </a:r>
          </a:p>
          <a:p>
            <a:pPr>
              <a:buFont typeface="Wingdings" pitchFamily="2" charset="2"/>
              <a:buChar char="Ø"/>
            </a:pPr>
            <a:r>
              <a:rPr lang="de-DE" sz="1100" dirty="0" smtClean="0"/>
              <a:t> November 2007:</a:t>
            </a:r>
            <a:r>
              <a:rPr lang="de-DE" sz="1100" baseline="0" dirty="0" smtClean="0"/>
              <a:t> Hearing im Präventionsnetzwerk (Sozialreferat der Stadt): </a:t>
            </a:r>
            <a:r>
              <a:rPr lang="de-DE" sz="1100" dirty="0" smtClean="0">
                <a:solidFill>
                  <a:schemeClr val="bg1"/>
                </a:solidFill>
              </a:rPr>
              <a:t>Analyse, Handlungsfelder, Prioritäten, Strukturen</a:t>
            </a:r>
          </a:p>
          <a:p>
            <a:pPr>
              <a:buFont typeface="Wingdings" pitchFamily="2" charset="2"/>
              <a:buChar char="Ø"/>
            </a:pPr>
            <a:r>
              <a:rPr lang="de-DE" sz="1100" baseline="0" dirty="0" smtClean="0">
                <a:solidFill>
                  <a:schemeClr val="bg1"/>
                </a:solidFill>
              </a:rPr>
              <a:t> Ende 2007: Wahl des Beirates, operatives Gremium für den Prozess, Beteiligung von zwölf Institutionen</a:t>
            </a:r>
            <a:endParaRPr lang="de-DE" sz="1100" baseline="0" dirty="0" smtClean="0"/>
          </a:p>
          <a:p>
            <a:pPr>
              <a:buFont typeface="Wingdings" pitchFamily="2" charset="2"/>
              <a:buChar char="Ø"/>
            </a:pPr>
            <a:r>
              <a:rPr lang="de-DE" sz="1100" dirty="0" smtClean="0"/>
              <a:t> seit 2008: Umsetzung der Handlungsfelder sowie mediale Begleitung (siehe folgende</a:t>
            </a:r>
            <a:r>
              <a:rPr lang="de-DE" sz="1100" baseline="0" dirty="0" smtClean="0"/>
              <a:t> Folie)</a:t>
            </a:r>
          </a:p>
          <a:p>
            <a:pPr>
              <a:buFont typeface="Wingdings" pitchFamily="2" charset="2"/>
              <a:buChar char="Ø"/>
            </a:pPr>
            <a:r>
              <a:rPr lang="de-DE" sz="1100" baseline="0" dirty="0" smtClean="0"/>
              <a:t> 2010: </a:t>
            </a:r>
            <a:r>
              <a:rPr lang="de-DE" sz="1100" dirty="0" smtClean="0">
                <a:solidFill>
                  <a:schemeClr val="bg1"/>
                </a:solidFill>
              </a:rPr>
              <a:t>Moderierter Prozess Entwicklung der </a:t>
            </a:r>
            <a:r>
              <a:rPr lang="de-DE" sz="1100" u="sng" dirty="0" smtClean="0">
                <a:solidFill>
                  <a:schemeClr val="bg1"/>
                </a:solidFill>
              </a:rPr>
              <a:t>Leitlinien</a:t>
            </a:r>
            <a:r>
              <a:rPr lang="de-DE" sz="1100" u="none" dirty="0" smtClean="0">
                <a:solidFill>
                  <a:schemeClr val="bg1"/>
                </a:solidFill>
              </a:rPr>
              <a:t> </a:t>
            </a:r>
            <a:r>
              <a:rPr lang="de-DE" sz="1100" dirty="0" smtClean="0">
                <a:solidFill>
                  <a:schemeClr val="bg1"/>
                </a:solidFill>
              </a:rPr>
              <a:t>mit 9 Schwerpunkten, Zustimmung aller gesellschaftlichen  Institutionen; </a:t>
            </a:r>
            <a:r>
              <a:rPr lang="de-DE" sz="1100" b="0" dirty="0" smtClean="0">
                <a:solidFill>
                  <a:schemeClr val="bg1"/>
                </a:solidFill>
              </a:rPr>
              <a:t>Übergabe an den OB, Beratung in den Ausschüssen, Ratsbeschluss</a:t>
            </a:r>
          </a:p>
          <a:p>
            <a:pPr>
              <a:buFont typeface="Wingdings" pitchFamily="2" charset="2"/>
              <a:buChar char="Ø"/>
            </a:pPr>
            <a:r>
              <a:rPr lang="de-DE" sz="1100" baseline="0" dirty="0" smtClean="0"/>
              <a:t> 2011: </a:t>
            </a:r>
            <a:r>
              <a:rPr lang="de-DE" sz="1100" dirty="0" smtClean="0">
                <a:solidFill>
                  <a:schemeClr val="bg1"/>
                </a:solidFill>
              </a:rPr>
              <a:t>Moderierter Prozess Entwicklung der </a:t>
            </a:r>
            <a:r>
              <a:rPr lang="de-DE" sz="1100" u="sng" dirty="0" smtClean="0">
                <a:solidFill>
                  <a:schemeClr val="bg1"/>
                </a:solidFill>
              </a:rPr>
              <a:t>Handlungsempfehlungen</a:t>
            </a:r>
            <a:r>
              <a:rPr lang="de-DE" sz="1100" dirty="0" smtClean="0">
                <a:solidFill>
                  <a:schemeClr val="bg1"/>
                </a:solidFill>
              </a:rPr>
              <a:t> entlang der Präventionskette von -9 Monate bis 24 </a:t>
            </a:r>
            <a:r>
              <a:rPr lang="de-DE" sz="1100" b="0" dirty="0" smtClean="0">
                <a:solidFill>
                  <a:schemeClr val="bg1"/>
                </a:solidFill>
              </a:rPr>
              <a:t>Jahre, Übergabe an OB, Beratung in den Ausschüssen, Ratsbeschluss</a:t>
            </a:r>
          </a:p>
          <a:p>
            <a:pPr>
              <a:buFont typeface="Wingdings" pitchFamily="2" charset="2"/>
              <a:buChar char="Ø"/>
            </a:pPr>
            <a:r>
              <a:rPr lang="de-DE" sz="1100" baseline="0" dirty="0" smtClean="0"/>
              <a:t> 2012: Entwicklung des Handlungskonzeptes der Stadt </a:t>
            </a:r>
            <a:r>
              <a:rPr lang="de-DE" sz="1100" b="0" baseline="0" dirty="0" smtClean="0"/>
              <a:t>Braunschweig, </a:t>
            </a:r>
            <a:r>
              <a:rPr lang="de-DE" sz="1100" b="0" dirty="0" smtClean="0">
                <a:solidFill>
                  <a:schemeClr val="bg1"/>
                </a:solidFill>
              </a:rPr>
              <a:t>Beratung in den Ausschüssen, Ratsbeschluss zur sukzessiven Umsetzung</a:t>
            </a:r>
            <a:endParaRPr lang="de-DE" sz="1100" b="0" baseline="0" dirty="0" smtClean="0"/>
          </a:p>
          <a:p>
            <a:pPr>
              <a:buFont typeface="Wingdings" pitchFamily="2" charset="2"/>
              <a:buChar char="Ø"/>
            </a:pPr>
            <a:r>
              <a:rPr lang="de-DE" sz="1100" baseline="0" dirty="0" smtClean="0"/>
              <a:t> 2012: Fortbildungen durch Frau Dr. Richter-Kornweitz: 1. </a:t>
            </a:r>
            <a:r>
              <a:rPr lang="de-DE" sz="1100" dirty="0" smtClean="0">
                <a:solidFill>
                  <a:schemeClr val="bg1"/>
                </a:solidFill>
              </a:rPr>
              <a:t>Evaluation von Projekten; 2. Partizipation in Maßnahmen; 3. Methoden der Partizipation; 4. Partizipation – Einstieg in eine neue Haltung</a:t>
            </a:r>
          </a:p>
          <a:p>
            <a:pPr>
              <a:buFont typeface="Wingdings" pitchFamily="2" charset="2"/>
              <a:buChar char="Ø"/>
            </a:pPr>
            <a:r>
              <a:rPr lang="de-DE" sz="1100" b="0" dirty="0" smtClean="0">
                <a:solidFill>
                  <a:schemeClr val="bg1"/>
                </a:solidFill>
              </a:rPr>
              <a:t> 2013: </a:t>
            </a:r>
            <a:r>
              <a:rPr lang="de-DE" sz="1100" dirty="0" smtClean="0">
                <a:solidFill>
                  <a:schemeClr val="bg1"/>
                </a:solidFill>
              </a:rPr>
              <a:t>Einrichtung </a:t>
            </a:r>
            <a:r>
              <a:rPr lang="de-DE" sz="1100" u="sng" dirty="0" smtClean="0">
                <a:solidFill>
                  <a:schemeClr val="bg1"/>
                </a:solidFill>
              </a:rPr>
              <a:t>Koordinationsstelle:</a:t>
            </a:r>
            <a:r>
              <a:rPr lang="de-DE" sz="1100" u="none" dirty="0" smtClean="0">
                <a:solidFill>
                  <a:schemeClr val="bg1"/>
                </a:solidFill>
              </a:rPr>
              <a:t> </a:t>
            </a:r>
            <a:r>
              <a:rPr lang="de-DE" sz="1100" dirty="0" smtClean="0">
                <a:solidFill>
                  <a:schemeClr val="bg1"/>
                </a:solidFill>
              </a:rPr>
              <a:t>Aufbau &amp; Begleitung</a:t>
            </a:r>
            <a:r>
              <a:rPr lang="de-DE" sz="1100" baseline="0" dirty="0" smtClean="0">
                <a:solidFill>
                  <a:schemeClr val="bg1"/>
                </a:solidFill>
              </a:rPr>
              <a:t> P</a:t>
            </a:r>
            <a:r>
              <a:rPr lang="de-DE" sz="1100" dirty="0" smtClean="0">
                <a:solidFill>
                  <a:schemeClr val="bg1"/>
                </a:solidFill>
              </a:rPr>
              <a:t>räventionskette, Geschäftsführung Beirat/Netzwerk</a:t>
            </a:r>
          </a:p>
          <a:p>
            <a:pPr>
              <a:buFont typeface="Wingdings" pitchFamily="2" charset="2"/>
              <a:buChar char="Ø"/>
            </a:pPr>
            <a:r>
              <a:rPr lang="de-DE" sz="1100" dirty="0" smtClean="0"/>
              <a:t> 2013: auch Programmstart</a:t>
            </a:r>
            <a:r>
              <a:rPr lang="de-DE" sz="1100" baseline="0" dirty="0" smtClean="0"/>
              <a:t> Frühe Hilfen (im Fachbereich Kinder und Jugendliche, Abteilung Allgemeine Erziehungshilfe)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FE28-D7EA-49DB-9BC6-792E8A34CC0D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EB07-8CC0-4B8A-8A0D-036710E0880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1C81-BBAB-4D3D-B77A-CEF102C072A0}" type="datetimeFigureOut">
              <a:rPr lang="de-DE" smtClean="0"/>
              <a:pPr/>
              <a:t>28.05.2013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8896-9CBD-4B73-961D-515CD67317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-Folie1.sldx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8"/>
          <p:cNvCxnSpPr/>
          <p:nvPr/>
        </p:nvCxnSpPr>
        <p:spPr>
          <a:xfrm>
            <a:off x="0" y="5356236"/>
            <a:ext cx="9144000" cy="15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16200000" flipH="1">
            <a:off x="4911331" y="4268397"/>
            <a:ext cx="2714644" cy="3571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5400000">
            <a:off x="5571338" y="3856834"/>
            <a:ext cx="3571900" cy="1588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 rot="5400000">
            <a:off x="3356760" y="3713958"/>
            <a:ext cx="3571900" cy="1588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" y="5"/>
            <a:ext cx="184694" cy="3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" tIns="45705" rIns="91411" bIns="45705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1406" y="1571612"/>
            <a:ext cx="1857388" cy="861744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400" dirty="0">
                <a:solidFill>
                  <a:sysClr val="windowText" lastClr="000000"/>
                </a:solidFill>
              </a:rPr>
              <a:t>Gründung 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Netzwerk </a:t>
            </a:r>
            <a:r>
              <a:rPr lang="de-DE" sz="1200" dirty="0">
                <a:solidFill>
                  <a:sysClr val="windowText" lastClr="000000"/>
                </a:solidFill>
              </a:rPr>
              <a:t>„Prävention von Kinder- und Familienarmut und Linderung der Folgen“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438" y="3071810"/>
            <a:ext cx="1857356" cy="67707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11" tIns="45705" rIns="91411" bIns="45705" rtlCol="0">
            <a:spAutoFit/>
          </a:bodyPr>
          <a:lstStyle/>
          <a:p>
            <a:r>
              <a:rPr lang="de-DE" sz="1400" b="1" dirty="0"/>
              <a:t>Hearing</a:t>
            </a:r>
          </a:p>
          <a:p>
            <a:r>
              <a:rPr lang="de-DE" sz="1200" dirty="0"/>
              <a:t>initiiert vom Sozial- und Gesundheitsdezernenten 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406" y="500042"/>
            <a:ext cx="1785950" cy="307746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400" b="1" dirty="0"/>
              <a:t>Gründung </a:t>
            </a:r>
            <a:r>
              <a:rPr lang="de-DE" sz="1400" b="1" dirty="0" smtClean="0"/>
              <a:t>Beirat</a:t>
            </a:r>
            <a:endParaRPr lang="de-DE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979712" y="1700808"/>
            <a:ext cx="1428760" cy="276969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200" b="1" dirty="0" smtClean="0"/>
              <a:t>Schulkostenfonds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000232" y="2786058"/>
            <a:ext cx="1428760" cy="830966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200" dirty="0" smtClean="0"/>
              <a:t>Bildung </a:t>
            </a:r>
            <a:r>
              <a:rPr lang="de-DE" sz="1200" dirty="0"/>
              <a:t>für alle:</a:t>
            </a:r>
          </a:p>
          <a:p>
            <a:r>
              <a:rPr lang="de-DE" sz="1200" dirty="0" smtClean="0"/>
              <a:t>100 € </a:t>
            </a:r>
            <a:r>
              <a:rPr lang="de-DE" sz="1200" dirty="0"/>
              <a:t>für jedes Kind am Schuljahresanfang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000232" y="2068320"/>
            <a:ext cx="1428760" cy="646300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200" dirty="0"/>
              <a:t>Mittagessen für </a:t>
            </a:r>
          </a:p>
          <a:p>
            <a:r>
              <a:rPr lang="de-DE" sz="1200" dirty="0"/>
              <a:t>jedes Kind in der Schule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00233" y="3701511"/>
            <a:ext cx="1428759" cy="584745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200" dirty="0"/>
              <a:t>Schulsozialarbeit</a:t>
            </a:r>
          </a:p>
          <a:p>
            <a:r>
              <a:rPr lang="de-DE" sz="1000" dirty="0"/>
              <a:t>Finanzierung von drei halben Stellen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500430" y="2357430"/>
            <a:ext cx="1428760" cy="954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11" tIns="45705" rIns="91411" bIns="45705" rtlCol="0">
            <a:spAutoFit/>
          </a:bodyPr>
          <a:lstStyle/>
          <a:p>
            <a:r>
              <a:rPr lang="de-DE" sz="1400" b="1" dirty="0" smtClean="0"/>
              <a:t>Leitlinien</a:t>
            </a:r>
            <a:r>
              <a:rPr lang="de-DE" sz="1400" dirty="0" smtClean="0"/>
              <a:t> zur Prävention von Kinder- und Familienarmut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14942" y="2214554"/>
            <a:ext cx="2071703" cy="73863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400" dirty="0" smtClean="0"/>
              <a:t>Kommunale </a:t>
            </a:r>
            <a:r>
              <a:rPr lang="de-DE" sz="1400" b="1" dirty="0"/>
              <a:t>Handlungsempfehlungen </a:t>
            </a:r>
            <a:r>
              <a:rPr lang="de-DE" sz="1400" dirty="0"/>
              <a:t>zur Armutsprävention </a:t>
            </a:r>
            <a:endParaRPr lang="de-DE" sz="1400" dirty="0" smtClean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0" y="5927742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51632" y="2285992"/>
            <a:ext cx="1620962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Einrichtung </a:t>
            </a:r>
            <a:r>
              <a:rPr lang="de-DE" sz="1400" dirty="0" smtClean="0"/>
              <a:t>der </a:t>
            </a:r>
            <a:r>
              <a:rPr lang="de-DE" sz="1400" b="1" dirty="0" smtClean="0"/>
              <a:t>Koordinationsstelle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32" name="Textfeld 31"/>
          <p:cNvSpPr txBox="1"/>
          <p:nvPr/>
        </p:nvSpPr>
        <p:spPr>
          <a:xfrm>
            <a:off x="3996506" y="1500174"/>
            <a:ext cx="2290006" cy="461665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/>
              <a:t>                                           </a:t>
            </a:r>
          </a:p>
          <a:p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6500826" y="1571612"/>
            <a:ext cx="1714512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400" dirty="0" smtClean="0"/>
              <a:t>Vier </a:t>
            </a:r>
            <a:r>
              <a:rPr lang="de-DE" sz="1400" b="1" dirty="0"/>
              <a:t>Fortbildungen</a:t>
            </a:r>
            <a:r>
              <a:rPr lang="de-DE" sz="1400" b="1" dirty="0" smtClean="0"/>
              <a:t> </a:t>
            </a:r>
            <a:r>
              <a:rPr lang="de-DE" sz="1400" dirty="0" smtClean="0"/>
              <a:t>für Akteure</a:t>
            </a:r>
            <a:endParaRPr lang="de-DE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5857884" y="3929066"/>
            <a:ext cx="1928826" cy="523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91411" tIns="45705" rIns="91411" bIns="45705" rtlCol="0">
            <a:spAutoFit/>
          </a:bodyPr>
          <a:lstStyle/>
          <a:p>
            <a:r>
              <a:rPr lang="de-DE" sz="1400" b="1" dirty="0" smtClean="0"/>
              <a:t>Handlungskonzept </a:t>
            </a:r>
            <a:r>
              <a:rPr lang="de-DE" sz="1400" dirty="0" smtClean="0"/>
              <a:t>der Stadt Braunschweig </a:t>
            </a:r>
            <a:endParaRPr lang="de-DE" sz="1400" dirty="0"/>
          </a:p>
        </p:txBody>
      </p:sp>
      <p:cxnSp>
        <p:nvCxnSpPr>
          <p:cNvPr id="37" name="Gerade Verbindung 36"/>
          <p:cNvCxnSpPr/>
          <p:nvPr/>
        </p:nvCxnSpPr>
        <p:spPr>
          <a:xfrm rot="5400000">
            <a:off x="37682" y="4748608"/>
            <a:ext cx="1928826" cy="399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Partnerproz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323" y="1571612"/>
            <a:ext cx="1920875" cy="342901"/>
          </a:xfrm>
          <a:prstGeom prst="rect">
            <a:avLst/>
          </a:prstGeom>
          <a:noFill/>
        </p:spPr>
      </p:pic>
      <p:cxnSp>
        <p:nvCxnSpPr>
          <p:cNvPr id="51" name="Gerade Verbindung 50"/>
          <p:cNvCxnSpPr/>
          <p:nvPr/>
        </p:nvCxnSpPr>
        <p:spPr>
          <a:xfrm rot="5400000">
            <a:off x="3299600" y="4201334"/>
            <a:ext cx="1832007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5400000">
            <a:off x="6893735" y="4179099"/>
            <a:ext cx="2786082" cy="1588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rot="5400000" flipH="1" flipV="1">
            <a:off x="1143770" y="2713826"/>
            <a:ext cx="428628" cy="158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rot="16200000" flipV="1">
            <a:off x="178568" y="1178699"/>
            <a:ext cx="642937" cy="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3428992" y="5429264"/>
            <a:ext cx="1357322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2010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4643438" y="5429264"/>
            <a:ext cx="1357322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2011</a:t>
            </a:r>
          </a:p>
        </p:txBody>
      </p:sp>
      <p:cxnSp>
        <p:nvCxnSpPr>
          <p:cNvPr id="83" name="Gerade Verbindung 82"/>
          <p:cNvCxnSpPr>
            <a:stCxn id="12" idx="2"/>
          </p:cNvCxnSpPr>
          <p:nvPr/>
        </p:nvCxnSpPr>
        <p:spPr>
          <a:xfrm rot="5400000">
            <a:off x="2107390" y="4893479"/>
            <a:ext cx="1214446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7643834" y="5429264"/>
            <a:ext cx="1500166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6000760" y="5429264"/>
            <a:ext cx="1643074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2012</a:t>
            </a:r>
          </a:p>
        </p:txBody>
      </p:sp>
      <p:cxnSp>
        <p:nvCxnSpPr>
          <p:cNvPr id="110" name="Gerade Verbindung 109"/>
          <p:cNvCxnSpPr/>
          <p:nvPr/>
        </p:nvCxnSpPr>
        <p:spPr>
          <a:xfrm rot="5400000">
            <a:off x="6323025" y="4964123"/>
            <a:ext cx="107157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 rot="5400000">
            <a:off x="6250447" y="3462785"/>
            <a:ext cx="788097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 rot="16200000" flipH="1">
            <a:off x="1981531" y="1018811"/>
            <a:ext cx="599381" cy="419102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p.block\AppData\Local\Microsoft\Windows\Temporary Internet Files\Content.IE5\T4BOMDN1\MC90043348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000636"/>
            <a:ext cx="475118" cy="485315"/>
          </a:xfrm>
          <a:prstGeom prst="rect">
            <a:avLst/>
          </a:prstGeom>
          <a:noFill/>
        </p:spPr>
      </p:pic>
      <p:sp>
        <p:nvSpPr>
          <p:cNvPr id="56" name="Textfeld 55"/>
          <p:cNvSpPr txBox="1"/>
          <p:nvPr/>
        </p:nvSpPr>
        <p:spPr>
          <a:xfrm>
            <a:off x="6715140" y="314096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Prüfung</a:t>
            </a:r>
            <a:endParaRPr lang="de-DE" sz="1000" dirty="0"/>
          </a:p>
        </p:txBody>
      </p:sp>
      <p:cxnSp>
        <p:nvCxnSpPr>
          <p:cNvPr id="58" name="Gerade Verbindung mit Pfeil 57"/>
          <p:cNvCxnSpPr/>
          <p:nvPr/>
        </p:nvCxnSpPr>
        <p:spPr>
          <a:xfrm rot="5400000">
            <a:off x="3071802" y="2071678"/>
            <a:ext cx="4286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627784" y="188640"/>
            <a:ext cx="576064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Der Braunschweiger Weg: 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Prävention von Kinder und Familienarmut</a:t>
            </a:r>
            <a:endParaRPr lang="de-DE" sz="2400" b="1" dirty="0">
              <a:solidFill>
                <a:schemeClr val="tx2"/>
              </a:solidFill>
            </a:endParaRPr>
          </a:p>
        </p:txBody>
      </p:sp>
      <p:pic>
        <p:nvPicPr>
          <p:cNvPr id="42" name="Picture 3" descr="C:\Users\p.block\AppData\Local\Microsoft\Windows\Temporary Internet Files\Content.IE5\T4BOMDN1\MC90043348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00636"/>
            <a:ext cx="475118" cy="485315"/>
          </a:xfrm>
          <a:prstGeom prst="rect">
            <a:avLst/>
          </a:prstGeom>
          <a:noFill/>
        </p:spPr>
      </p:pic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0" y="4429132"/>
          <a:ext cx="1143008" cy="959738"/>
        </p:xfrm>
        <a:graphic>
          <a:graphicData uri="http://schemas.openxmlformats.org/presentationml/2006/ole">
            <p:oleObj spid="_x0000_s2050" name="Folie" r:id="rId6" imgW="4210846" imgH="3156233" progId="PowerPoint.Slide.12">
              <p:embed/>
            </p:oleObj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0" y="5429264"/>
            <a:ext cx="1714480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Sept. </a:t>
            </a:r>
            <a:r>
              <a:rPr lang="de-DE" dirty="0">
                <a:solidFill>
                  <a:schemeClr val="tx2"/>
                </a:solidFill>
              </a:rPr>
              <a:t>2007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1714480" y="5429264"/>
            <a:ext cx="1714512" cy="3693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2008/2009</a:t>
            </a: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tx2"/>
                </a:solidFill>
              </a:rPr>
              <a:t>Mediale Begleitung</a:t>
            </a:r>
            <a:endParaRPr lang="de-DE" sz="3600" dirty="0">
              <a:solidFill>
                <a:schemeClr val="tx2"/>
              </a:solidFill>
            </a:endParaRPr>
          </a:p>
        </p:txBody>
      </p:sp>
      <p:pic>
        <p:nvPicPr>
          <p:cNvPr id="4" name="Inhaltsplatzhalter 3" descr="b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365104"/>
            <a:ext cx="1793081" cy="192880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Grafik 4" descr="b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340768"/>
            <a:ext cx="1681540" cy="2214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Grafik 5" descr="b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005064"/>
            <a:ext cx="2500330" cy="20615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Grafik 7" descr="b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861048"/>
            <a:ext cx="2357454" cy="211758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feld 10"/>
          <p:cNvSpPr txBox="1"/>
          <p:nvPr/>
        </p:nvSpPr>
        <p:spPr>
          <a:xfrm>
            <a:off x="899592" y="2492896"/>
            <a:ext cx="5739550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Seit 2008 mediale Begleitung </a:t>
            </a:r>
            <a:r>
              <a:rPr lang="de-DE" sz="2000" dirty="0" smtClean="0">
                <a:solidFill>
                  <a:schemeClr val="bg1"/>
                </a:solidFill>
              </a:rPr>
              <a:t>… 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  der operativen Handlungsfelder (Mittagessen, Bildung, Schulsozialarbeit)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  der Leitlinien zur Prävention der Kinder durch Reportagen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  der Handlungsempfehlungen durch Reportagen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  des Umsetzung des Handlungskonzepts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>
            <a:off x="467544" y="1412776"/>
            <a:ext cx="371477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Sept. 2007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„Skandalbericht“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Presse zu „hungernden“ </a:t>
            </a:r>
            <a:r>
              <a:rPr lang="de-DE" dirty="0" err="1" smtClean="0">
                <a:solidFill>
                  <a:schemeClr val="bg1"/>
                </a:solidFill>
              </a:rPr>
              <a:t>SchülerInnen</a:t>
            </a:r>
            <a:endParaRPr lang="de-DE" dirty="0"/>
          </a:p>
        </p:txBody>
      </p:sp>
      <p:pic>
        <p:nvPicPr>
          <p:cNvPr id="7" name="Grafik 6" descr="br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653136"/>
            <a:ext cx="2144807" cy="200024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Bildschirmpräsentation (4:3)</PresentationFormat>
  <Paragraphs>47</Paragraphs>
  <Slides>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Larissa-Design</vt:lpstr>
      <vt:lpstr>Folie</vt:lpstr>
      <vt:lpstr>Folie 1</vt:lpstr>
      <vt:lpstr>Mediale Begleitung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Pia Block</dc:creator>
  <cp:lastModifiedBy>Pia Block</cp:lastModifiedBy>
  <cp:revision>44</cp:revision>
  <dcterms:created xsi:type="dcterms:W3CDTF">2013-05-23T14:44:42Z</dcterms:created>
  <dcterms:modified xsi:type="dcterms:W3CDTF">2013-05-28T09:44:13Z</dcterms:modified>
</cp:coreProperties>
</file>